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328" r:id="rId3"/>
    <p:sldId id="264" r:id="rId4"/>
    <p:sldId id="265" r:id="rId5"/>
    <p:sldId id="272" r:id="rId6"/>
    <p:sldId id="335" r:id="rId7"/>
    <p:sldId id="278" r:id="rId8"/>
    <p:sldId id="365" r:id="rId9"/>
    <p:sldId id="327" r:id="rId10"/>
    <p:sldId id="295" r:id="rId11"/>
    <p:sldId id="315" r:id="rId12"/>
    <p:sldId id="306" r:id="rId13"/>
    <p:sldId id="329" r:id="rId14"/>
    <p:sldId id="305" r:id="rId15"/>
    <p:sldId id="309" r:id="rId16"/>
    <p:sldId id="310" r:id="rId17"/>
    <p:sldId id="331" r:id="rId18"/>
    <p:sldId id="333" r:id="rId19"/>
    <p:sldId id="311" r:id="rId20"/>
    <p:sldId id="369" r:id="rId21"/>
    <p:sldId id="372" r:id="rId22"/>
    <p:sldId id="370" r:id="rId23"/>
    <p:sldId id="371" r:id="rId24"/>
    <p:sldId id="339" r:id="rId25"/>
    <p:sldId id="354" r:id="rId26"/>
    <p:sldId id="352" r:id="rId27"/>
    <p:sldId id="349" r:id="rId28"/>
    <p:sldId id="353" r:id="rId29"/>
    <p:sldId id="350" r:id="rId30"/>
    <p:sldId id="358" r:id="rId31"/>
    <p:sldId id="368" r:id="rId32"/>
    <p:sldId id="355" r:id="rId33"/>
    <p:sldId id="357" r:id="rId34"/>
    <p:sldId id="36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9" autoAdjust="0"/>
    <p:restoredTop sz="95567" autoAdjust="0"/>
  </p:normalViewPr>
  <p:slideViewPr>
    <p:cSldViewPr>
      <p:cViewPr>
        <p:scale>
          <a:sx n="100" d="100"/>
          <a:sy n="100" d="100"/>
        </p:scale>
        <p:origin x="-130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65F4C-8608-7947-A453-2489B89ED950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849EA-AC4D-CF40-9B42-51053E73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849EA-AC4D-CF40-9B42-51053E73C9E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22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27</a:t>
            </a:fld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26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29</a:t>
            </a:fld>
            <a:endParaRPr lang="el-G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31</a:t>
            </a:fld>
            <a:endParaRPr lang="el-G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0488" y="-74613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1566863"/>
            <a:ext cx="3960813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8863" y="1566863"/>
            <a:ext cx="39624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0" y="3905250"/>
            <a:ext cx="3960813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8863" y="3905250"/>
            <a:ext cx="39624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fld id="{3460162F-D66E-AA47-BC13-82D16846FE6B}" type="datetime1">
              <a:rPr lang="en-US" smtClean="0"/>
              <a:t>11/13/15</a:t>
            </a:fld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LinkedEconomy, @vafopoulos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9E35D3-E6C8-1A47-9C09-4B74EB1A0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985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0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743C-58AD-4567-A11E-A01B201F3F5F}" type="datetimeFigureOut">
              <a:rPr lang="en-US" smtClean="0"/>
              <a:pPr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0.jpe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jpe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0.jpe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jpe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Relationship Id="rId11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5stardata.info/" TargetMode="External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0825"/>
            <a:ext cx="9144000" cy="16764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(Πρωτόγνωρα) Δεδομένα για την Οικονομία </a:t>
            </a:r>
            <a:b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Σύντομη τεχνική ανάλυση</a:t>
            </a:r>
            <a:endParaRPr lang="en-US" sz="3000" dirty="0"/>
          </a:p>
        </p:txBody>
      </p:sp>
      <p:pic>
        <p:nvPicPr>
          <p:cNvPr id="4" name="Picture 5" descr="logo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33"/>
          <a:stretch>
            <a:fillRect/>
          </a:stretch>
        </p:blipFill>
        <p:spPr>
          <a:xfrm>
            <a:off x="0" y="1749971"/>
            <a:ext cx="9144000" cy="1145629"/>
          </a:xfrm>
          <a:prstGeom prst="rect">
            <a:avLst/>
          </a:prstGeom>
        </p:spPr>
      </p:pic>
      <p:sp>
        <p:nvSpPr>
          <p:cNvPr id="5" name="4 - Ορθογώνιο"/>
          <p:cNvSpPr/>
          <p:nvPr/>
        </p:nvSpPr>
        <p:spPr>
          <a:xfrm>
            <a:off x="0" y="4469368"/>
            <a:ext cx="9144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  <p:sp>
        <p:nvSpPr>
          <p:cNvPr id="6" name="5 - Ορθογώνιο"/>
          <p:cNvSpPr/>
          <p:nvPr/>
        </p:nvSpPr>
        <p:spPr>
          <a:xfrm>
            <a:off x="3077296" y="5715000"/>
            <a:ext cx="28099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l-GR" i="1" dirty="0" smtClean="0">
                <a:cs typeface="Helvetica Neue"/>
              </a:rPr>
              <a:t>Γιάννης Αναγνωστόπουλος</a:t>
            </a:r>
          </a:p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cs typeface="Helvetica Neue"/>
              </a:rPr>
              <a:t>anagnostopoulos.name</a:t>
            </a: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  <a:p>
            <a:pPr algn="r">
              <a:defRPr/>
            </a:pP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776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228600" y="4338697"/>
            <a:ext cx="8763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i="1" dirty="0"/>
              <a:t>{</a:t>
            </a:r>
          </a:p>
          <a:p>
            <a:r>
              <a:rPr lang="en-US" sz="1600" i="1" dirty="0" smtClean="0"/>
              <a:t>  "</a:t>
            </a:r>
            <a:r>
              <a:rPr lang="en-US" sz="1600" i="1" dirty="0"/>
              <a:t>id": </a:t>
            </a:r>
            <a:r>
              <a:rPr lang="en-US" sz="1600" i="1" dirty="0" smtClean="0"/>
              <a:t>"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author":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Αναγνωστόπουλος Χρήστος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title":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Εισαγωγή στην 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επεξεργασία εικόνας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price":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</a:rPr>
              <a:t> 55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 err="1"/>
              <a:t>publish_date</a:t>
            </a:r>
            <a:r>
              <a:rPr lang="en-US" sz="1600" i="1" dirty="0"/>
              <a:t>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description":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Το βιβλίο αυτό περιγράφει ..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.</a:t>
            </a:r>
            <a:r>
              <a:rPr lang="en-US" sz="1600" i="1" dirty="0" smtClean="0"/>
              <a:t>”</a:t>
            </a:r>
            <a:endParaRPr lang="en-US" sz="1600" i="1" dirty="0"/>
          </a:p>
          <a:p>
            <a:r>
              <a:rPr lang="en-US" sz="1600" i="1" dirty="0" smtClean="0"/>
              <a:t>}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4350" y="3943350"/>
            <a:ext cx="914400" cy="914400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0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21256"/>
              </p:ext>
            </p:extLst>
          </p:nvPr>
        </p:nvGraphicFramePr>
        <p:xfrm>
          <a:off x="1835150" y="151922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6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book</a:t>
            </a:r>
            <a:endParaRPr lang="el-GR" sz="1600" dirty="0" smtClean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hasId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32245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hasAuthor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Αναγνωστόπουλος </a:t>
            </a:r>
            <a:r>
              <a:rPr lang="el-GR" sz="1600" dirty="0" smtClean="0">
                <a:solidFill>
                  <a:srgbClr val="0066FF"/>
                </a:solidFill>
              </a:rPr>
              <a:t>Χρήστος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hasTitle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στην </a:t>
            </a:r>
            <a:r>
              <a:rPr lang="el-GR" sz="1600" dirty="0" smtClean="0">
                <a:solidFill>
                  <a:srgbClr val="0066FF"/>
                </a:solidFill>
              </a:rPr>
              <a:t>επεξεργασία εικόνας</a:t>
            </a:r>
            <a:endParaRPr lang="el-GR" sz="1600" dirty="0">
              <a:solidFill>
                <a:srgbClr val="0066FF"/>
              </a:solidFill>
            </a:endParaRPr>
          </a:p>
          <a:p>
            <a:pPr algn="l"/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price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55</a:t>
            </a:r>
            <a:endParaRPr lang="el-GR" sz="1600" dirty="0"/>
          </a:p>
          <a:p>
            <a:pPr algn="l"/>
            <a:r>
              <a:rPr lang="el-GR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publishDate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description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Το βιβλίο αυτό περιγράφει ...</a:t>
            </a: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93678"/>
              </p:ext>
            </p:extLst>
          </p:nvPr>
        </p:nvGraphicFramePr>
        <p:xfrm>
          <a:off x="1835150" y="1524000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18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book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hasId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hasAuthor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Αναγνωστόπουλος </a:t>
            </a:r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l-GR" b="1" dirty="0">
              <a:solidFill>
                <a:srgbClr val="0066FF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hasTitle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Εισαγωγή στην επεξεργασία εικόνας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price: </a:t>
            </a:r>
            <a:r>
              <a:rPr lang="en-US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publishDate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description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Το βιβλίο αυτό περιγράφει ...</a:t>
            </a: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08300" y="6096000"/>
            <a:ext cx="2868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 Χρήστος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1066800" y="3505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23587" y="3543300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609600" y="4424172"/>
            <a:ext cx="1528388" cy="1290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9600" y="4419600"/>
            <a:ext cx="152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</a:t>
            </a:r>
            <a:r>
              <a:rPr lang="el-GR" b="1" dirty="0">
                <a:solidFill>
                  <a:srgbClr val="0066FF"/>
                </a:solidFill>
              </a:rPr>
              <a:t>στην επεξεργασία εικόνας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48400" y="36576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53200" y="36957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616700" y="5211618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51816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87800" y="4508500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06700" y="3161268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...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92400" y="3162300"/>
            <a:ext cx="32131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330700" y="5029200"/>
            <a:ext cx="12700" cy="990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H="1">
            <a:off x="2120900" y="4800600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146300" y="3848100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292600" y="3581400"/>
            <a:ext cx="0" cy="762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67000" y="3733800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343400" y="5334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209800" y="495300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562600" y="4114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669092" y="47625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343400" y="3733800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755900" y="6057900"/>
            <a:ext cx="3175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39624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&lt;</a:t>
            </a:r>
            <a:r>
              <a:rPr lang="en-US" sz="1400" i="1" dirty="0" err="1"/>
              <a:t>rdf:RDF</a:t>
            </a:r>
            <a:r>
              <a:rPr lang="en-US" sz="1400" i="1" dirty="0"/>
              <a:t>  </a:t>
            </a:r>
          </a:p>
          <a:p>
            <a:r>
              <a:rPr lang="en-US" sz="1400" i="1" dirty="0"/>
              <a:t>    </a:t>
            </a:r>
            <a:r>
              <a:rPr lang="en-US" sz="1400" i="1" dirty="0" err="1"/>
              <a:t>xmlns:rdf</a:t>
            </a:r>
            <a:r>
              <a:rPr lang="en-US" sz="1400" i="1" dirty="0"/>
              <a:t>="http://www.w3.org/1999/02/22-rdf-syntax-ns#"</a:t>
            </a:r>
          </a:p>
          <a:p>
            <a:r>
              <a:rPr lang="en-US" sz="1400" i="1" dirty="0"/>
              <a:t>    </a:t>
            </a:r>
            <a:r>
              <a:rPr lang="en-US" sz="1400" i="1" dirty="0" err="1" smtClean="0"/>
              <a:t>xmlns:bs</a:t>
            </a:r>
            <a:r>
              <a:rPr lang="en-US" sz="1400" i="1" dirty="0" smtClean="0"/>
              <a:t>=</a:t>
            </a:r>
            <a:r>
              <a:rPr lang="en-US" sz="1400" i="1" dirty="0"/>
              <a:t>"http://</a:t>
            </a:r>
            <a:r>
              <a:rPr lang="en-US" sz="1400" i="1" dirty="0" err="1" smtClean="0"/>
              <a:t>www.mybookstore.gr</a:t>
            </a:r>
            <a:r>
              <a:rPr lang="en-US" sz="1400" i="1" dirty="0" smtClean="0"/>
              <a:t>/</a:t>
            </a:r>
            <a:r>
              <a:rPr lang="en-US" sz="1400" i="1" dirty="0" err="1" smtClean="0"/>
              <a:t>book_catalogue</a:t>
            </a:r>
            <a:r>
              <a:rPr lang="en-US" sz="1400" i="1" dirty="0" smtClean="0"/>
              <a:t>#</a:t>
            </a:r>
            <a:r>
              <a:rPr lang="en-US" sz="1400" i="1" dirty="0"/>
              <a:t>"&gt; </a:t>
            </a:r>
          </a:p>
          <a:p>
            <a:r>
              <a:rPr lang="en-US" sz="1400" i="1" dirty="0"/>
              <a:t>    &lt;</a:t>
            </a:r>
            <a:r>
              <a:rPr lang="en-US" sz="1400" i="1" dirty="0" err="1"/>
              <a:t>rdf:Description</a:t>
            </a:r>
            <a:r>
              <a:rPr lang="en-US" sz="1400" i="1" dirty="0"/>
              <a:t> </a:t>
            </a:r>
            <a:r>
              <a:rPr lang="en-US" sz="1400" i="1" dirty="0" err="1" smtClean="0"/>
              <a:t>rdf:about</a:t>
            </a:r>
            <a:r>
              <a:rPr lang="en-US" sz="1400" i="1" dirty="0" smtClean="0"/>
              <a:t>="</a:t>
            </a:r>
            <a:r>
              <a:rPr lang="en-US" sz="1400" i="1" dirty="0" smtClean="0">
                <a:solidFill>
                  <a:srgbClr val="FF0000"/>
                </a:solidFill>
              </a:rPr>
              <a:t>BOOK_RESOURCE_URI</a:t>
            </a:r>
            <a:r>
              <a:rPr lang="en-US" sz="1400" i="1" dirty="0" smtClean="0"/>
              <a:t>"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r>
              <a:rPr lang="en-US" sz="1400" i="1" dirty="0" smtClean="0">
                <a:solidFill>
                  <a:srgbClr val="0000FF"/>
                </a:solidFill>
              </a:rPr>
              <a:t>32245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Εισαγωγή στην επεξεργασία εικόνας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Αναγνωστόπουλος Χρήστος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55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01/09/2012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 smtClean="0"/>
              <a:t>    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n-US" sz="1400" i="1" dirty="0" smtClean="0"/>
              <a:t>&gt; </a:t>
            </a:r>
            <a:r>
              <a:rPr lang="el-GR" sz="1400" i="1" dirty="0" smtClean="0">
                <a:solidFill>
                  <a:srgbClr val="0000FF"/>
                </a:solidFill>
              </a:rPr>
              <a:t>Το βιβλίο αυτό περιγράφει...</a:t>
            </a:r>
            <a:r>
              <a:rPr lang="en-US" sz="1400" i="1" dirty="0" smtClean="0"/>
              <a:t>  </a:t>
            </a:r>
            <a:r>
              <a:rPr lang="el-GR" sz="1400" i="1" dirty="0" smtClean="0"/>
              <a:t>&lt;/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l-GR" sz="1400" i="1" dirty="0" smtClean="0">
                <a:solidFill>
                  <a:srgbClr val="008000"/>
                </a:solidFill>
              </a:rPr>
              <a:t>&gt;</a:t>
            </a:r>
            <a:r>
              <a:rPr lang="en-US" sz="1400" i="1" dirty="0" smtClean="0"/>
              <a:t> </a:t>
            </a:r>
          </a:p>
          <a:p>
            <a:r>
              <a:rPr lang="en-US" sz="1400" i="1" dirty="0" smtClean="0"/>
              <a:t>    &lt;</a:t>
            </a:r>
            <a:r>
              <a:rPr lang="en-US" sz="1400" i="1" dirty="0"/>
              <a:t>/</a:t>
            </a:r>
            <a:r>
              <a:rPr lang="en-US" sz="1400" i="1" dirty="0" err="1"/>
              <a:t>rdf:Description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&lt;/</a:t>
            </a:r>
            <a:r>
              <a:rPr lang="en-US" sz="1400" i="1" dirty="0" err="1"/>
              <a:t>rdf:RDF</a:t>
            </a:r>
            <a:r>
              <a:rPr lang="en-US" sz="1400" i="1" dirty="0"/>
              <a:t>&gt;</a:t>
            </a:r>
          </a:p>
        </p:txBody>
      </p:sp>
      <p:sp>
        <p:nvSpPr>
          <p:cNvPr id="27650" name="AutoShape 2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7652" name="AutoShape 4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8 - Εικόνα" descr="pic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4114800"/>
            <a:ext cx="895350" cy="971550"/>
          </a:xfrm>
          <a:prstGeom prst="rect">
            <a:avLst/>
          </a:prstGeom>
        </p:spPr>
      </p:pic>
      <p:sp>
        <p:nvSpPr>
          <p:cNvPr id="11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3" name="12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14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6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9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24475" y="51054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1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970717"/>
              </p:ext>
            </p:extLst>
          </p:nvPr>
        </p:nvGraphicFramePr>
        <p:xfrm>
          <a:off x="1835150" y="1519228"/>
          <a:ext cx="6096000" cy="22037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762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98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803242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Catalogue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institution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Πανεπιστήμιο Αιγαίου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στην επεξεργασία εικόνας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803" y="4953000"/>
            <a:ext cx="8382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03" y="4800600"/>
            <a:ext cx="1015797" cy="1015797"/>
          </a:xfrm>
          <a:prstGeom prst="rect">
            <a:avLst/>
          </a:prstGeom>
        </p:spPr>
      </p:pic>
      <p:sp>
        <p:nvSpPr>
          <p:cNvPr id="26626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15 - Εικόνα" descr="pic7.jpg"/>
          <p:cNvPicPr>
            <a:picLocks noChangeAspect="1"/>
          </p:cNvPicPr>
          <p:nvPr/>
        </p:nvPicPr>
        <p:blipFill>
          <a:blip r:embed="rId4" cstate="print"/>
          <a:srcRect r="24667" b="4255"/>
          <a:stretch>
            <a:fillRect/>
          </a:stretch>
        </p:blipFill>
        <p:spPr>
          <a:xfrm>
            <a:off x="1143000" y="4191000"/>
            <a:ext cx="1076325" cy="2143125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457700" y="57816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486150" y="5791200"/>
            <a:ext cx="1381125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author</a:t>
            </a:r>
            <a:endParaRPr lang="el-GR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Χρήστος</a:t>
            </a:r>
            <a:endParaRPr lang="en-US" sz="1600" dirty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hasSurname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Αναγνωστόπουλος</a:t>
            </a:r>
            <a:r>
              <a:rPr lang="en-US" sz="1600" dirty="0" smtClean="0">
                <a:solidFill>
                  <a:srgbClr val="0066FF"/>
                </a:solidFill>
              </a:rPr>
              <a:t> </a:t>
            </a:r>
          </a:p>
          <a:p>
            <a:pPr lvl="0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worksFor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Πανεπιστήμιο Αιγαίου</a:t>
            </a:r>
            <a:endParaRPr lang="en-US" sz="1600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pPr lvl="0"/>
            <a:r>
              <a:rPr lang="en-US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isAuthorOf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</a:t>
            </a:r>
            <a:r>
              <a:rPr lang="el-GR" sz="1600" dirty="0" smtClean="0">
                <a:solidFill>
                  <a:srgbClr val="0066FF"/>
                </a:solidFill>
              </a:rPr>
              <a:t>στην επεξεργασία εικόνας</a:t>
            </a:r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6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65859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Catalogue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institution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Πανεπιστήμιο Αιγαίου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στην επεξεργασία εικόνας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author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hasName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Χρήστος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hasSurname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Αναγνωστόπουλος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worksFor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Πανεπιστήμιο Αιγαίου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isAuthorOf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00FF"/>
                </a:solidFill>
              </a:rPr>
              <a:t>Εισαγωγή </a:t>
            </a:r>
            <a:r>
              <a:rPr lang="el-GR" b="1" dirty="0" smtClean="0">
                <a:solidFill>
                  <a:srgbClr val="0000FF"/>
                </a:solidFill>
              </a:rPr>
              <a:t>στην επεξεργασία εικόνας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05000" y="30480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209800" y="30988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Χρήστος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48200" y="2819400"/>
            <a:ext cx="25146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40300" y="28575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Αναγνωστόπουλος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2200" y="5283200"/>
            <a:ext cx="2361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Πανεπιστήμιο Αιγαίου</a:t>
            </a:r>
            <a:endParaRPr lang="en-US" b="1" dirty="0">
              <a:solidFill>
                <a:srgbClr val="0000FF"/>
              </a:solidFill>
            </a:endParaRPr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248400" y="526126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86200" y="45085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505200" y="5029200"/>
            <a:ext cx="609600" cy="1066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2766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667000" y="35052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130300" cy="5461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90800" y="52578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1200" y="37338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4845" y="464820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0" y="35814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35595" y="6096000"/>
            <a:ext cx="3719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Εισαγωγή στην επεξεργασία εικόνας</a:t>
            </a:r>
            <a:endParaRPr lang="el-GR" b="1" dirty="0">
              <a:solidFill>
                <a:srgbClr val="0000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0070" y="6096000"/>
            <a:ext cx="444246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8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Πηγών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20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276600" y="18288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8800" y="5334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33600" y="5842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029200" y="304800"/>
            <a:ext cx="20574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29200" y="3556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259426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10000" y="19939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191000" y="2514600"/>
            <a:ext cx="1524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029200" y="7620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590800" y="9906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041900" y="2349500"/>
            <a:ext cx="14351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0" y="20690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10668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343400" y="31242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8194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" y="3394364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90187" y="3432464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228600" y="4461164"/>
            <a:ext cx="1299788" cy="7204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9188" y="4537364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στην ...</a:t>
            </a:r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6172200" y="3886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477000" y="39243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083300" y="5100782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5943600" y="5070764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544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10000" y="2514600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587500" y="4689764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572000" y="4038600"/>
            <a:ext cx="1600200" cy="3463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612900" y="3737264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 flipH="1">
            <a:off x="3810000" y="4918364"/>
            <a:ext cx="25400" cy="1143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584700" y="4753264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33600" y="3622964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743200" y="3048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676400" y="484216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54918" y="3733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029200" y="45720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886200" y="5299364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362200" y="6061364"/>
            <a:ext cx="2895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438400" y="6082268"/>
            <a:ext cx="280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6400800" y="2628900"/>
            <a:ext cx="2361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Πανεπιστήμιο Αιγαίου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658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Τι θα καλύψουμε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Τι είναι τα Ανοικτά Δεδομένα – Πρότυπα</a:t>
            </a:r>
            <a:endParaRPr lang="el-GR" sz="2400" dirty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τα Ανοικτά στα Σημασιολογικά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… και μετά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Η διαδρομή από τα Ανοικτά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το γενικό στο ειδικό </a:t>
            </a:r>
            <a:r>
              <a:rPr lang="en-US" sz="2400" dirty="0" smtClean="0"/>
              <a:t>(</a:t>
            </a:r>
            <a:r>
              <a:rPr lang="el-GR" sz="2400" dirty="0" smtClean="0"/>
              <a:t>οικονομία)</a:t>
            </a:r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Εκπαίδευση – Κοινότητα χρηστών</a:t>
            </a:r>
            <a:r>
              <a:rPr lang="el-GR" sz="1600" dirty="0" smtClean="0"/>
              <a:t>  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Βουτώντας στα δεδομένα μας … (σε μεγάλο βάθος!)</a:t>
            </a:r>
          </a:p>
        </p:txBody>
      </p:sp>
      <p:sp>
        <p:nvSpPr>
          <p:cNvPr id="8" name="7 - Ορθογώνιο"/>
          <p:cNvSpPr/>
          <p:nvPr/>
        </p:nvSpPr>
        <p:spPr>
          <a:xfrm>
            <a:off x="0" y="1295400"/>
            <a:ext cx="9144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282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_aegea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_chio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026"/>
            <a:ext cx="9144000" cy="44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8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492500" y="126828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035300" y="3672052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44500" y="2868488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58152" y="2918256"/>
            <a:ext cx="535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466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444500" y="5002088"/>
            <a:ext cx="2362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25088" y="3976852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7734300" y="3452688"/>
            <a:ext cx="1066800" cy="990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7772400" y="3617788"/>
            <a:ext cx="106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066FF"/>
                </a:solidFill>
              </a:rPr>
              <a:t>Stefanos</a:t>
            </a:r>
            <a:r>
              <a:rPr lang="en-US" b="1" dirty="0" smtClean="0">
                <a:solidFill>
                  <a:srgbClr val="0066FF"/>
                </a:solidFill>
              </a:rPr>
              <a:t> </a:t>
            </a:r>
            <a:r>
              <a:rPr lang="en-US" b="1" dirty="0" err="1" smtClean="0">
                <a:solidFill>
                  <a:srgbClr val="0066FF"/>
                </a:solidFill>
              </a:rPr>
              <a:t>Gritzalis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692900" y="4937556"/>
            <a:ext cx="652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1984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6388100" y="4925888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0" y="648866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http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dbpedia.org</a:t>
            </a:r>
            <a:r>
              <a:rPr lang="en-US" b="1" dirty="0">
                <a:solidFill>
                  <a:srgbClr val="FF0000"/>
                </a:solidFill>
              </a:rPr>
              <a:t>/resource/</a:t>
            </a:r>
            <a:r>
              <a:rPr lang="en-US" b="1" dirty="0" err="1">
                <a:solidFill>
                  <a:srgbClr val="FF0000"/>
                </a:solidFill>
              </a:rPr>
              <a:t>University_of_the_Aegean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4178300" y="1954088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816100" y="4129252"/>
            <a:ext cx="1282700" cy="872836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940300" y="3960688"/>
            <a:ext cx="2819400" cy="381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511300" y="3097088"/>
            <a:ext cx="1765300" cy="6892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800600" y="4192752"/>
            <a:ext cx="1587500" cy="961736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 rot="1254673">
            <a:off x="1664365" y="3057491"/>
            <a:ext cx="198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dbp:academicStaff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410200" y="1078468"/>
            <a:ext cx="1665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dbo:postalCode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49300" y="4175556"/>
            <a:ext cx="1748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dbp:nativeName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473700" y="355428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</a:t>
            </a:r>
            <a:r>
              <a:rPr lang="en-US" dirty="0" smtClean="0">
                <a:solidFill>
                  <a:srgbClr val="008000"/>
                </a:solidFill>
              </a:rPr>
              <a:t>: Chancellor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4102100" y="4697288"/>
            <a:ext cx="173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</a:t>
            </a:r>
            <a:r>
              <a:rPr lang="en-US" dirty="0" smtClean="0">
                <a:solidFill>
                  <a:srgbClr val="008000"/>
                </a:solidFill>
              </a:rPr>
              <a:t>: established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44900" y="3859088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02046" y="3810000"/>
            <a:ext cx="134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 err="1" smtClean="0">
                <a:solidFill>
                  <a:srgbClr val="FF0000"/>
                </a:solidFill>
              </a:rPr>
              <a:t>UoAegean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4793" y="5039508"/>
            <a:ext cx="2361907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Πανεπιστήμιο Αιγαίου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3916496" y="1434068"/>
            <a:ext cx="98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** </a:t>
            </a:r>
            <a:r>
              <a:rPr lang="en-US" b="1" dirty="0" smtClean="0">
                <a:solidFill>
                  <a:srgbClr val="FF0000"/>
                </a:solidFill>
              </a:rPr>
              <a:t>Chios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048000" y="0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 err="1">
                <a:solidFill>
                  <a:srgbClr val="FF0000"/>
                </a:solidFill>
              </a:rPr>
              <a:t>live.dbpedia.org</a:t>
            </a:r>
            <a:r>
              <a:rPr lang="en-US" b="1" dirty="0">
                <a:solidFill>
                  <a:srgbClr val="FF0000"/>
                </a:solidFill>
              </a:rPr>
              <a:t>/page</a:t>
            </a:r>
            <a:r>
              <a:rPr lang="en-US" b="1" dirty="0" smtClean="0">
                <a:solidFill>
                  <a:srgbClr val="FF0000"/>
                </a:solidFill>
              </a:rPr>
              <a:t>/Chios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67200" y="25908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dbp:campus</a:t>
            </a:r>
            <a:endParaRPr lang="en-US" dirty="0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 flipV="1">
            <a:off x="5410200" y="1524000"/>
            <a:ext cx="1905000" cy="381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543800" y="1307068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82100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7315200" y="1295400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1019475">
            <a:off x="1846460" y="847546"/>
            <a:ext cx="163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dbo:population</a:t>
            </a:r>
            <a:endParaRPr lang="en-US" dirty="0"/>
          </a:p>
        </p:txBody>
      </p:sp>
      <p:sp>
        <p:nvSpPr>
          <p:cNvPr id="58" name="Line 8"/>
          <p:cNvSpPr>
            <a:spLocks noChangeShapeType="1"/>
          </p:cNvSpPr>
          <p:nvPr/>
        </p:nvSpPr>
        <p:spPr bwMode="auto">
          <a:xfrm flipH="1" flipV="1">
            <a:off x="1447800" y="990600"/>
            <a:ext cx="20574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7200" y="789832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51930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228600" y="778164"/>
            <a:ext cx="12192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276600" y="18288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8800" y="5334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33600" y="584200"/>
            <a:ext cx="9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Χρήστος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029200" y="304800"/>
            <a:ext cx="20574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29200" y="3556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3810000" y="19939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191000" y="2514600"/>
            <a:ext cx="1524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029200" y="7620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590800" y="9906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041900" y="2349500"/>
            <a:ext cx="14351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0" y="206906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worksFor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10668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343400" y="31242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8194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" y="3394364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90187" y="3432464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228600" y="4461164"/>
            <a:ext cx="1299788" cy="7204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9188" y="4537364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στην ...</a:t>
            </a:r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6172200" y="3886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477000" y="39243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083300" y="5100782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5943600" y="5070764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544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10000" y="2514600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587500" y="4689764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572000" y="4038600"/>
            <a:ext cx="1600200" cy="3463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612900" y="3737264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 flipH="1">
            <a:off x="3810000" y="4918364"/>
            <a:ext cx="25400" cy="1143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584700" y="4753264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33600" y="3622964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743200" y="3048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676400" y="484216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54918" y="3733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029200" y="45720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886200" y="5299364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362200" y="6061364"/>
            <a:ext cx="2895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438400" y="6082268"/>
            <a:ext cx="280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rgbClr val="0066FF"/>
                </a:solidFill>
              </a:rPr>
              <a:t>Το βιβλίο αυτό περιγράφει 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489700" y="24765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756446" y="2614448"/>
            <a:ext cx="134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 err="1" smtClean="0">
                <a:solidFill>
                  <a:srgbClr val="FF0000"/>
                </a:solidFill>
              </a:rPr>
              <a:t>UoAegean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600" y="53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620000" y="697468"/>
            <a:ext cx="98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** </a:t>
            </a:r>
            <a:r>
              <a:rPr lang="en-US" b="1" dirty="0" smtClean="0">
                <a:solidFill>
                  <a:srgbClr val="FF0000"/>
                </a:solidFill>
              </a:rPr>
              <a:t>Chios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629400" y="144780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dbp:campus</a:t>
            </a:r>
            <a:endParaRPr lang="en-US" dirty="0"/>
          </a:p>
        </p:txBody>
      </p:sp>
      <p:sp>
        <p:nvSpPr>
          <p:cNvPr id="50" name="Line 8"/>
          <p:cNvSpPr>
            <a:spLocks noChangeShapeType="1"/>
          </p:cNvSpPr>
          <p:nvPr/>
        </p:nvSpPr>
        <p:spPr bwMode="auto">
          <a:xfrm flipV="1">
            <a:off x="7696200" y="1219200"/>
            <a:ext cx="533400" cy="1295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75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533400" y="57912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Μην ξεχαστούμε … μιλάμε για Οικονομία</a:t>
            </a:r>
            <a:endParaRPr lang="en-US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6322" name="Picture 2" descr="http://hypnosishealthinfo.com/wp-content/uploads/2010/01/Want-To-Improve-Your-Study-Concentration-Abi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916" y="1066800"/>
            <a:ext cx="5405884" cy="3581400"/>
          </a:xfrm>
          <a:prstGeom prst="rect">
            <a:avLst/>
          </a:prstGeom>
          <a:noFill/>
        </p:spPr>
      </p:pic>
      <p:sp>
        <p:nvSpPr>
          <p:cNvPr id="26" name="25 - Ορθογώνιο"/>
          <p:cNvSpPr/>
          <p:nvPr/>
        </p:nvSpPr>
        <p:spPr>
          <a:xfrm>
            <a:off x="685800" y="51054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– μοντελοποιημένα - διασυνδεδεμένα</a:t>
            </a:r>
            <a:endParaRPr lang="el-GR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 descr="pi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51" y="865646"/>
            <a:ext cx="7165949" cy="5916154"/>
          </a:xfrm>
          <a:prstGeom prst="rect">
            <a:avLst/>
          </a:prstGeom>
        </p:spPr>
      </p:pic>
      <p:pic>
        <p:nvPicPr>
          <p:cNvPr id="7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905000"/>
            <a:ext cx="1638300" cy="457200"/>
          </a:xfrm>
          <a:prstGeom prst="rect">
            <a:avLst/>
          </a:prstGeom>
          <a:noFill/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71800" y="15240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cxnSp>
        <p:nvCxnSpPr>
          <p:cNvPr id="13" name="12 - Ευθύγραμμο βέλος σύνδεσης"/>
          <p:cNvCxnSpPr>
            <a:stCxn id="11" idx="2"/>
          </p:cNvCxnSpPr>
          <p:nvPr/>
        </p:nvCxnSpPr>
        <p:spPr>
          <a:xfrm flipH="1">
            <a:off x="2743200" y="1812925"/>
            <a:ext cx="916781" cy="146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Υπογραφής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Θέμα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7ΟΘΒ465ΦΥΟ-ΗΒΘ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2.000.000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12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10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/201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5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Επιχορήγηση του Κέντρου Ελέγχου και Πρόληψης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Έγκριση Δαπάνης (Β.1.2)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7ΟΘΒ465ΦΥΟ-ΗΒΘ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2.000.000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signatureDate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subject: </a:t>
            </a:r>
            <a:r>
              <a:rPr lang="el-GR" sz="1600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pic>
        <p:nvPicPr>
          <p:cNvPr id="6144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181600" y="4876800"/>
            <a:ext cx="3121152" cy="457200"/>
          </a:xfrm>
          <a:prstGeom prst="rect">
            <a:avLst/>
          </a:prstGeom>
          <a:noFill/>
        </p:spPr>
      </p:pic>
      <p:sp>
        <p:nvSpPr>
          <p:cNvPr id="18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066800"/>
            <a:ext cx="1638300" cy="457200"/>
          </a:xfrm>
          <a:prstGeom prst="rect">
            <a:avLst/>
          </a:prstGeom>
          <a:noFill/>
        </p:spPr>
      </p:pic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(ΔΙ@ΥΓΕΙΑ)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Έγκριση Δαπάνης (Β.1.2)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b="1" dirty="0"/>
              <a:t>	</a:t>
            </a:r>
            <a:endParaRPr lang="en-US" sz="1200" b="1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7ΟΘΒ465ΦΥΟ-ΗΒΘ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  <a:endParaRPr lang="el-GR" b="1" dirty="0">
              <a:solidFill>
                <a:srgbClr val="0066FF"/>
              </a:solidFill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2.000.000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signatureDate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b="1" dirty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subject: </a:t>
            </a:r>
            <a:r>
              <a:rPr lang="el-GR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40832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85108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7544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6156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36432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88224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51860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12160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75832" y="450850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35896" y="2996952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488432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707904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393432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411760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572000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292080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99792" y="386104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923928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850632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156176" y="4941168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631432" y="3573016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987824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ΑΔΑΜ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Υποβολής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Τίτλος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14SYMV002027056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4.359.578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17/04/2014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Προμήθεια του *** φαρμακευτικού ιδιοσκευάσματος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Σύμβαση (</a:t>
            </a:r>
            <a:r>
              <a:rPr lang="en-US" sz="1600" dirty="0" smtClean="0"/>
              <a:t>SYMB</a:t>
            </a:r>
            <a:r>
              <a:rPr lang="el-GR" sz="1600" dirty="0" smtClean="0"/>
              <a:t>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adam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</a:rPr>
              <a:t>14SYMV002027056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4.359.578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submissionDate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title: </a:t>
            </a:r>
            <a:r>
              <a:rPr lang="el-GR" sz="1600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(ΕΣΗΔΗΣ)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562600" y="4800600"/>
            <a:ext cx="3121152" cy="457200"/>
          </a:xfrm>
          <a:prstGeom prst="rect">
            <a:avLst/>
          </a:prstGeom>
          <a:noFill/>
        </p:spPr>
      </p:pic>
      <p:pic>
        <p:nvPicPr>
          <p:cNvPr id="18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066800"/>
            <a:ext cx="2971800" cy="497228"/>
          </a:xfrm>
          <a:prstGeom prst="rect">
            <a:avLst/>
          </a:prstGeom>
          <a:noFill/>
        </p:spPr>
      </p:pic>
      <p:sp>
        <p:nvSpPr>
          <p:cNvPr id="20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Σύμβαση </a:t>
            </a:r>
            <a:r>
              <a:rPr lang="en-US" sz="2400" b="1" dirty="0" smtClean="0">
                <a:solidFill>
                  <a:srgbClr val="FF0000"/>
                </a:solidFill>
              </a:rPr>
              <a:t>(SYMV)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dirty="0"/>
              <a:t>	</a:t>
            </a:r>
            <a:endParaRPr lang="en-US" sz="1200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adam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14SYMV002027056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4.359.578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submissionDate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title: </a:t>
            </a:r>
            <a:r>
              <a:rPr lang="el-GR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28" name="Oval 13"/>
          <p:cNvSpPr/>
          <p:nvPr/>
        </p:nvSpPr>
        <p:spPr>
          <a:xfrm>
            <a:off x="362457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68846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2" name="Rectangle 29"/>
          <p:cNvSpPr/>
          <p:nvPr/>
        </p:nvSpPr>
        <p:spPr>
          <a:xfrm>
            <a:off x="451282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0"/>
          <p:cNvSpPr/>
          <p:nvPr/>
        </p:nvSpPr>
        <p:spPr>
          <a:xfrm>
            <a:off x="419894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39" name="Rectangle 33"/>
          <p:cNvSpPr/>
          <p:nvPr/>
        </p:nvSpPr>
        <p:spPr>
          <a:xfrm>
            <a:off x="6520170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4"/>
          <p:cNvSpPr/>
          <p:nvPr/>
        </p:nvSpPr>
        <p:spPr>
          <a:xfrm>
            <a:off x="6571962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42" name="Rectangle 35"/>
          <p:cNvSpPr/>
          <p:nvPr/>
        </p:nvSpPr>
        <p:spPr>
          <a:xfrm>
            <a:off x="6135598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45" name="Rectangle 36"/>
          <p:cNvSpPr/>
          <p:nvPr/>
        </p:nvSpPr>
        <p:spPr>
          <a:xfrm>
            <a:off x="5995898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7"/>
          <p:cNvSpPr/>
          <p:nvPr/>
        </p:nvSpPr>
        <p:spPr>
          <a:xfrm>
            <a:off x="4184335" y="4508500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Rectangle 38"/>
          <p:cNvSpPr/>
          <p:nvPr/>
        </p:nvSpPr>
        <p:spPr>
          <a:xfrm>
            <a:off x="3619634" y="2996952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50" name="Rectangle 39"/>
          <p:cNvSpPr/>
          <p:nvPr/>
        </p:nvSpPr>
        <p:spPr>
          <a:xfrm>
            <a:off x="3472170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H="1">
            <a:off x="3691642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 flipV="1">
            <a:off x="537717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H="1" flipV="1">
            <a:off x="2395498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 flipH="1" flipV="1">
            <a:off x="4555738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275818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46"/>
          <p:cNvSpPr/>
          <p:nvPr/>
        </p:nvSpPr>
        <p:spPr>
          <a:xfrm>
            <a:off x="2683530" y="3861048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57" name="Rectangle 47"/>
          <p:cNvSpPr/>
          <p:nvPr/>
        </p:nvSpPr>
        <p:spPr>
          <a:xfrm>
            <a:off x="3907666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8" name="Rectangle 49"/>
          <p:cNvSpPr/>
          <p:nvPr/>
        </p:nvSpPr>
        <p:spPr>
          <a:xfrm>
            <a:off x="5834370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9" name="Rectangle 50"/>
          <p:cNvSpPr/>
          <p:nvPr/>
        </p:nvSpPr>
        <p:spPr>
          <a:xfrm>
            <a:off x="6139914" y="4941168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60" name="Rectangle 51"/>
          <p:cNvSpPr/>
          <p:nvPr/>
        </p:nvSpPr>
        <p:spPr>
          <a:xfrm>
            <a:off x="4615170" y="3573016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61" name="Rectangle 52"/>
          <p:cNvSpPr/>
          <p:nvPr/>
        </p:nvSpPr>
        <p:spPr>
          <a:xfrm>
            <a:off x="2971562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57200"/>
            <a:ext cx="2971800" cy="497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Ανοιχτά </a:t>
            </a:r>
            <a:r>
              <a:rPr lang="el-GR" sz="2400" dirty="0"/>
              <a:t>δεδομένα είναι </a:t>
            </a:r>
            <a:r>
              <a:rPr lang="el-GR" sz="2400" dirty="0" smtClean="0"/>
              <a:t>τα δεδομένα </a:t>
            </a:r>
            <a:r>
              <a:rPr lang="el-GR" sz="2400" dirty="0"/>
              <a:t>που μπορούν </a:t>
            </a:r>
            <a:r>
              <a:rPr lang="el-GR" sz="2400" dirty="0" smtClean="0"/>
              <a:t>ελεύθερα, από οποιονδήποτε να: </a:t>
            </a:r>
            <a:endParaRPr lang="en-US" sz="2400" dirty="0" smtClean="0"/>
          </a:p>
          <a:p>
            <a:pPr marL="0" indent="0">
              <a:buNone/>
            </a:pPr>
            <a:endParaRPr lang="el-GR" sz="2400" dirty="0" smtClean="0"/>
          </a:p>
          <a:p>
            <a:r>
              <a:rPr lang="el-GR" sz="2400" i="1" dirty="0" smtClean="0"/>
              <a:t>επαναχρησιμοποιηθούν</a:t>
            </a:r>
            <a:endParaRPr lang="el-GR" sz="2400" i="1" dirty="0"/>
          </a:p>
          <a:p>
            <a:r>
              <a:rPr lang="el-GR" sz="2400" i="1" dirty="0" smtClean="0"/>
              <a:t>τροποποιηθούν</a:t>
            </a:r>
          </a:p>
          <a:p>
            <a:r>
              <a:rPr lang="el-GR" sz="2400" i="1" dirty="0" smtClean="0"/>
              <a:t>αναδιανεμηθούν </a:t>
            </a:r>
            <a:endParaRPr lang="en-US" sz="2400" i="1" dirty="0" smtClean="0"/>
          </a:p>
          <a:p>
            <a:endParaRPr lang="el-GR" sz="2400" i="1" dirty="0" smtClean="0"/>
          </a:p>
          <a:p>
            <a:endParaRPr lang="el-GR" sz="2400" i="1" dirty="0" smtClean="0"/>
          </a:p>
          <a:p>
            <a:pPr marL="0" indent="0">
              <a:buNone/>
            </a:pPr>
            <a:r>
              <a:rPr lang="el-GR" sz="2400" dirty="0" smtClean="0"/>
              <a:t>Αρκεί όμως:</a:t>
            </a:r>
            <a:r>
              <a:rPr lang="el-GR" sz="2400" i="1" dirty="0" smtClean="0"/>
              <a:t> </a:t>
            </a:r>
          </a:p>
          <a:p>
            <a:r>
              <a:rPr lang="el-GR" sz="2400" i="1" dirty="0"/>
              <a:t>ν</a:t>
            </a:r>
            <a:r>
              <a:rPr lang="el-GR" sz="2400" i="1" dirty="0" smtClean="0"/>
              <a:t>α υπάρχει αναφορά της πηγής προέλευσης </a:t>
            </a:r>
          </a:p>
          <a:p>
            <a:r>
              <a:rPr lang="el-GR" sz="2400" i="1" dirty="0" smtClean="0"/>
              <a:t>η αναδιανομή να γίνεται με τους ίδιους όρους.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88" y="2057400"/>
            <a:ext cx="259711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200" y="2895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ΑΦΜ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Συνόλων Δεδομένων</a:t>
            </a:r>
            <a:endParaRPr lang="en-US" dirty="0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Το αποτέλεσμα … Διασύνδεση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3" name="Picture 6" descr="diavgei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057400"/>
            <a:ext cx="1937197" cy="735201"/>
          </a:xfrm>
          <a:prstGeom prst="rect">
            <a:avLst/>
          </a:prstGeom>
        </p:spPr>
      </p:pic>
      <p:pic>
        <p:nvPicPr>
          <p:cNvPr id="2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531972"/>
            <a:ext cx="2971800" cy="497228"/>
          </a:xfrm>
          <a:prstGeom prst="rect">
            <a:avLst/>
          </a:prstGeom>
          <a:noFill/>
        </p:spPr>
      </p:pic>
      <p:sp>
        <p:nvSpPr>
          <p:cNvPr id="26" name="Rectangle 31"/>
          <p:cNvSpPr/>
          <p:nvPr/>
        </p:nvSpPr>
        <p:spPr>
          <a:xfrm>
            <a:off x="2133600" y="1914525"/>
            <a:ext cx="113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Έγκριση Δαπάνης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27" name="Rectangle 38"/>
          <p:cNvSpPr/>
          <p:nvPr/>
        </p:nvSpPr>
        <p:spPr>
          <a:xfrm>
            <a:off x="1828800" y="4419600"/>
            <a:ext cx="106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Σύμβαση</a:t>
            </a:r>
            <a:endParaRPr lang="el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/>
          <p:nvPr/>
        </p:nvSpPr>
        <p:spPr>
          <a:xfrm>
            <a:off x="3568824" y="486386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9"/>
          <p:cNvSpPr/>
          <p:nvPr/>
        </p:nvSpPr>
        <p:spPr>
          <a:xfrm>
            <a:off x="395536" y="4356364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0"/>
          <p:cNvSpPr/>
          <p:nvPr/>
        </p:nvSpPr>
        <p:spPr>
          <a:xfrm>
            <a:off x="364148" y="4424180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0" name="Rectangle 33"/>
          <p:cNvSpPr/>
          <p:nvPr/>
        </p:nvSpPr>
        <p:spPr>
          <a:xfrm>
            <a:off x="6464424" y="4178068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4"/>
          <p:cNvSpPr/>
          <p:nvPr/>
        </p:nvSpPr>
        <p:spPr>
          <a:xfrm>
            <a:off x="6516216" y="423750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2" name="Rectangle 35"/>
          <p:cNvSpPr/>
          <p:nvPr/>
        </p:nvSpPr>
        <p:spPr>
          <a:xfrm>
            <a:off x="6079852" y="606771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3" name="Rectangle 36"/>
          <p:cNvSpPr/>
          <p:nvPr/>
        </p:nvSpPr>
        <p:spPr>
          <a:xfrm>
            <a:off x="5940152" y="60377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/>
          <p:cNvSpPr/>
          <p:nvPr/>
        </p:nvSpPr>
        <p:spPr>
          <a:xfrm>
            <a:off x="4203824" y="502896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5" name="Rectangle 38"/>
          <p:cNvSpPr/>
          <p:nvPr/>
        </p:nvSpPr>
        <p:spPr>
          <a:xfrm>
            <a:off x="2703240" y="6253724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36" name="Rectangle 39"/>
          <p:cNvSpPr/>
          <p:nvPr/>
        </p:nvSpPr>
        <p:spPr>
          <a:xfrm>
            <a:off x="2555776" y="625372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 flipV="1">
            <a:off x="5321424" y="4482868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 flipH="1" flipV="1">
            <a:off x="2339752" y="4597540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 flipH="1">
            <a:off x="3635896" y="5517232"/>
            <a:ext cx="504056" cy="7364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>
            <a:off x="5220072" y="5461636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46"/>
          <p:cNvSpPr/>
          <p:nvPr/>
        </p:nvSpPr>
        <p:spPr>
          <a:xfrm>
            <a:off x="2627784" y="438151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4" name="Rectangle 49"/>
          <p:cNvSpPr/>
          <p:nvPr/>
        </p:nvSpPr>
        <p:spPr>
          <a:xfrm>
            <a:off x="5778624" y="4732264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45" name="Rectangle 50"/>
          <p:cNvSpPr/>
          <p:nvPr/>
        </p:nvSpPr>
        <p:spPr>
          <a:xfrm>
            <a:off x="6084168" y="546163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46" name="Rectangle 51"/>
          <p:cNvSpPr/>
          <p:nvPr/>
        </p:nvSpPr>
        <p:spPr>
          <a:xfrm>
            <a:off x="3061191" y="5668368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70" name="Oval 13"/>
          <p:cNvSpPr/>
          <p:nvPr/>
        </p:nvSpPr>
        <p:spPr>
          <a:xfrm>
            <a:off x="3840594" y="167910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28"/>
          <p:cNvSpPr/>
          <p:nvPr/>
        </p:nvSpPr>
        <p:spPr>
          <a:xfrm>
            <a:off x="3284870" y="341297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72" name="Rectangle 29"/>
          <p:cNvSpPr/>
          <p:nvPr/>
        </p:nvSpPr>
        <p:spPr>
          <a:xfrm>
            <a:off x="667306" y="1171600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30"/>
          <p:cNvSpPr/>
          <p:nvPr/>
        </p:nvSpPr>
        <p:spPr>
          <a:xfrm>
            <a:off x="635918" y="1239416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74" name="Rectangle 33"/>
          <p:cNvSpPr/>
          <p:nvPr/>
        </p:nvSpPr>
        <p:spPr>
          <a:xfrm>
            <a:off x="6736194" y="993304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34"/>
          <p:cNvSpPr/>
          <p:nvPr/>
        </p:nvSpPr>
        <p:spPr>
          <a:xfrm>
            <a:off x="6787986" y="1052736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76" name="Rectangle 35"/>
          <p:cNvSpPr/>
          <p:nvPr/>
        </p:nvSpPr>
        <p:spPr>
          <a:xfrm>
            <a:off x="6351622" y="28829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77" name="Rectangle 36"/>
          <p:cNvSpPr/>
          <p:nvPr/>
        </p:nvSpPr>
        <p:spPr>
          <a:xfrm>
            <a:off x="6211922" y="2852936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7"/>
          <p:cNvSpPr/>
          <p:nvPr/>
        </p:nvSpPr>
        <p:spPr>
          <a:xfrm>
            <a:off x="4400359" y="1844204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79" name="Rectangle 38"/>
          <p:cNvSpPr/>
          <p:nvPr/>
        </p:nvSpPr>
        <p:spPr>
          <a:xfrm>
            <a:off x="3835658" y="332656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80" name="Rectangle 39"/>
          <p:cNvSpPr/>
          <p:nvPr/>
        </p:nvSpPr>
        <p:spPr>
          <a:xfrm>
            <a:off x="3688194" y="332656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ne 8"/>
          <p:cNvSpPr>
            <a:spLocks noChangeShapeType="1"/>
          </p:cNvSpPr>
          <p:nvPr/>
        </p:nvSpPr>
        <p:spPr bwMode="auto">
          <a:xfrm flipH="1">
            <a:off x="3923928" y="2276872"/>
            <a:ext cx="271770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8"/>
          <p:cNvSpPr>
            <a:spLocks noChangeShapeType="1"/>
          </p:cNvSpPr>
          <p:nvPr/>
        </p:nvSpPr>
        <p:spPr bwMode="auto">
          <a:xfrm flipV="1">
            <a:off x="5593194" y="1298104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8"/>
          <p:cNvSpPr>
            <a:spLocks noChangeShapeType="1"/>
          </p:cNvSpPr>
          <p:nvPr/>
        </p:nvSpPr>
        <p:spPr bwMode="auto">
          <a:xfrm flipH="1" flipV="1">
            <a:off x="2611522" y="1412776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"/>
          <p:cNvSpPr>
            <a:spLocks noChangeShapeType="1"/>
          </p:cNvSpPr>
          <p:nvPr/>
        </p:nvSpPr>
        <p:spPr bwMode="auto">
          <a:xfrm flipH="1" flipV="1">
            <a:off x="4771762" y="764704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8"/>
          <p:cNvSpPr>
            <a:spLocks noChangeShapeType="1"/>
          </p:cNvSpPr>
          <p:nvPr/>
        </p:nvSpPr>
        <p:spPr bwMode="auto">
          <a:xfrm>
            <a:off x="5491842" y="2276872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Rectangle 46"/>
          <p:cNvSpPr/>
          <p:nvPr/>
        </p:nvSpPr>
        <p:spPr>
          <a:xfrm>
            <a:off x="2899554" y="1196752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87" name="Rectangle 47"/>
          <p:cNvSpPr/>
          <p:nvPr/>
        </p:nvSpPr>
        <p:spPr>
          <a:xfrm>
            <a:off x="4038600" y="26786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88" name="Rectangle 49"/>
          <p:cNvSpPr/>
          <p:nvPr/>
        </p:nvSpPr>
        <p:spPr>
          <a:xfrm>
            <a:off x="6050394" y="1547500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89" name="Rectangle 50"/>
          <p:cNvSpPr/>
          <p:nvPr/>
        </p:nvSpPr>
        <p:spPr>
          <a:xfrm>
            <a:off x="6355938" y="2276872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90" name="Rectangle 51"/>
          <p:cNvSpPr/>
          <p:nvPr/>
        </p:nvSpPr>
        <p:spPr>
          <a:xfrm>
            <a:off x="4831194" y="90872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91" name="Rectangle 52"/>
          <p:cNvSpPr/>
          <p:nvPr/>
        </p:nvSpPr>
        <p:spPr>
          <a:xfrm>
            <a:off x="3187586" y="337340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ne 8"/>
          <p:cNvSpPr>
            <a:spLocks noChangeShapeType="1"/>
          </p:cNvSpPr>
          <p:nvPr/>
        </p:nvSpPr>
        <p:spPr bwMode="auto">
          <a:xfrm flipH="1" flipV="1">
            <a:off x="3923928" y="3789040"/>
            <a:ext cx="504056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47"/>
          <p:cNvSpPr/>
          <p:nvPr/>
        </p:nvSpPr>
        <p:spPr>
          <a:xfrm>
            <a:off x="4211960" y="4005064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94" name="Oval 13"/>
          <p:cNvSpPr/>
          <p:nvPr/>
        </p:nvSpPr>
        <p:spPr>
          <a:xfrm>
            <a:off x="2483768" y="2636912"/>
            <a:ext cx="3168352" cy="1872208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3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4495800"/>
            <a:ext cx="868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l-GR" i="1" dirty="0" smtClean="0"/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1. Θεσμικό Πλαίσιο και άνωθεν βούληση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Παραγωγή – Διάθεση «Ανοικτών» Δεδομένων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2. Συνεισφορά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Μοντελοποίηση – Επαναχρησιμοποίηση γνώσης  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3. Εκπαίδευση - Ευαγγελισμός</a:t>
            </a:r>
          </a:p>
          <a:p>
            <a:endParaRPr lang="el-GR" i="1" dirty="0" smtClean="0">
              <a:solidFill>
                <a:srgbClr val="3366FF"/>
              </a:solidFill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  <p:pic>
        <p:nvPicPr>
          <p:cNvPr id="19" name="Picture 6" descr="Αρχική"/>
          <p:cNvPicPr>
            <a:picLocks noChangeAspect="1" noChangeArrowheads="1"/>
          </p:cNvPicPr>
          <p:nvPr/>
        </p:nvPicPr>
        <p:blipFill>
          <a:blip r:embed="rId11" cstate="print"/>
          <a:srcRect t="28906" b="33593"/>
          <a:stretch>
            <a:fillRect/>
          </a:stretch>
        </p:blipFill>
        <p:spPr bwMode="auto">
          <a:xfrm>
            <a:off x="5638800" y="6096000"/>
            <a:ext cx="3121152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404664"/>
            <a:ext cx="7344816" cy="719138"/>
          </a:xfrm>
        </p:spPr>
        <p:txBody>
          <a:bodyPr/>
          <a:lstStyle/>
          <a:p>
            <a:pPr eaLnBrk="1" hangingPunct="1"/>
            <a:r>
              <a:rPr lang="el-GR" sz="4000" b="1" dirty="0" smtClean="0">
                <a:latin typeface="+mj-lt"/>
                <a:cs typeface="Helvetica Neue"/>
              </a:rPr>
              <a:t>Ερωτήσεις </a:t>
            </a:r>
            <a:r>
              <a:rPr lang="en-US" sz="4000" b="1" dirty="0" smtClean="0">
                <a:latin typeface="+mj-lt"/>
                <a:cs typeface="Helvetica Neue"/>
              </a:rPr>
              <a:t>- </a:t>
            </a:r>
            <a:r>
              <a:rPr lang="el-GR" sz="4000" b="1" dirty="0" smtClean="0">
                <a:latin typeface="+mj-lt"/>
                <a:cs typeface="Helvetica Neue"/>
              </a:rPr>
              <a:t>Σχόλια</a:t>
            </a:r>
            <a:endParaRPr lang="el-GR" sz="4000" b="1" dirty="0">
              <a:latin typeface="+mj-lt"/>
              <a:ea typeface="ＭＳ Ｐゴシック" charset="0"/>
              <a:cs typeface="Helvetica Neue"/>
            </a:endParaRPr>
          </a:p>
        </p:txBody>
      </p:sp>
      <p:pic>
        <p:nvPicPr>
          <p:cNvPr id="4" name="Picture 3" descr="shoe-throwin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>
          <a:xfrm>
            <a:off x="2123728" y="1556792"/>
            <a:ext cx="5657772" cy="36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Σημαντικά σημεία που προκύπτουν από τον ορισμό: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l-GR" sz="2400" b="1" dirty="0" smtClean="0"/>
              <a:t>Διαθεσιμότητα και πρόσβαση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Επαναχρησιμοποίηση </a:t>
            </a:r>
            <a:r>
              <a:rPr lang="el-GR" sz="2400" b="1" dirty="0"/>
              <a:t>και </a:t>
            </a:r>
            <a:r>
              <a:rPr lang="el-GR" sz="2400" b="1" dirty="0" smtClean="0"/>
              <a:t>αναδιανομή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Καθολική </a:t>
            </a:r>
            <a:r>
              <a:rPr lang="el-GR" sz="2400" b="1" dirty="0"/>
              <a:t>συμμετοχή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810000"/>
            <a:ext cx="4557713" cy="2057400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5257800"/>
          </a:xfrm>
        </p:spPr>
        <p:txBody>
          <a:bodyPr>
            <a:normAutofit/>
          </a:bodyPr>
          <a:lstStyle/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CSV</a:t>
            </a: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XML</a:t>
            </a: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JSON</a:t>
            </a:r>
            <a:endParaRPr lang="en-US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HTML</a:t>
            </a:r>
            <a:endParaRPr lang="el-GR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Plain text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71800"/>
            <a:ext cx="1413164" cy="141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124200"/>
            <a:ext cx="1780309" cy="672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419600"/>
            <a:ext cx="1413164" cy="1542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14800"/>
            <a:ext cx="1456710" cy="1008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562600"/>
            <a:ext cx="823640" cy="823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86400"/>
            <a:ext cx="737877" cy="7378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4225917"/>
            <a:ext cx="892248" cy="11159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5486400"/>
            <a:ext cx="846443" cy="976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09" y="2763017"/>
            <a:ext cx="1205155" cy="1205155"/>
          </a:xfrm>
          <a:prstGeom prst="rect">
            <a:avLst/>
          </a:prstGeom>
        </p:spPr>
      </p:pic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165859"/>
            <a:ext cx="8991600" cy="1348741"/>
          </a:xfrm>
          <a:prstGeom prst="roundRect">
            <a:avLst>
              <a:gd name="adj" fmla="val 10606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629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524" y="1447800"/>
            <a:ext cx="6898476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1400" y="624840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http://5stardata.info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5 - Ορθογώνιο"/>
          <p:cNvSpPr/>
          <p:nvPr/>
        </p:nvSpPr>
        <p:spPr>
          <a:xfrm>
            <a:off x="1295400" y="3981450"/>
            <a:ext cx="1175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pdf</a:t>
            </a:r>
            <a:r>
              <a:rPr lang="en-US" i="1" dirty="0" smtClean="0">
                <a:solidFill>
                  <a:srgbClr val="3366FF"/>
                </a:solidFill>
              </a:rPr>
              <a:t>, image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7" name="6 - Ορθογώνιο"/>
          <p:cNvSpPr/>
          <p:nvPr/>
        </p:nvSpPr>
        <p:spPr>
          <a:xfrm>
            <a:off x="2819400" y="3276600"/>
            <a:ext cx="64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excel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8" name="7 - Ορθογώνιο"/>
          <p:cNvSpPr/>
          <p:nvPr/>
        </p:nvSpPr>
        <p:spPr>
          <a:xfrm>
            <a:off x="3609975" y="2583418"/>
            <a:ext cx="1394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csv</a:t>
            </a:r>
            <a:r>
              <a:rPr lang="en-US" i="1" dirty="0" smtClean="0">
                <a:solidFill>
                  <a:srgbClr val="3366FF"/>
                </a:solidFill>
              </a:rPr>
              <a:t>, xml, </a:t>
            </a:r>
            <a:r>
              <a:rPr lang="en-US" i="1" dirty="0" err="1" smtClean="0">
                <a:solidFill>
                  <a:srgbClr val="3366FF"/>
                </a:solidFill>
              </a:rPr>
              <a:t>json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9" name="8 - Ορθογώνιο"/>
          <p:cNvSpPr/>
          <p:nvPr/>
        </p:nvSpPr>
        <p:spPr>
          <a:xfrm>
            <a:off x="5304582" y="1876425"/>
            <a:ext cx="74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RDF/S</a:t>
            </a:r>
            <a:endParaRPr lang="en-US" i="1" dirty="0">
              <a:solidFill>
                <a:srgbClr val="3366FF"/>
              </a:solidFill>
            </a:endParaRPr>
          </a:p>
        </p:txBody>
      </p:sp>
      <p:pic>
        <p:nvPicPr>
          <p:cNvPr id="10" name="Picture 2" descr="Emergency Ex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600200"/>
            <a:ext cx="2514600" cy="809702"/>
          </a:xfrm>
          <a:prstGeom prst="rect">
            <a:avLst/>
          </a:prstGeom>
          <a:noFill/>
        </p:spPr>
      </p:pic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Από τα Ανοικτά στα Σημασιολογικά Δεδομένα</a:t>
            </a:r>
          </a:p>
        </p:txBody>
      </p:sp>
      <p:sp>
        <p:nvSpPr>
          <p:cNvPr id="13" name="12 - Ορθογώνιο"/>
          <p:cNvSpPr/>
          <p:nvPr/>
        </p:nvSpPr>
        <p:spPr>
          <a:xfrm>
            <a:off x="3657600" y="594360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 Open Data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2374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4953000"/>
            <a:ext cx="838200" cy="838200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05200" y="59436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08676"/>
              </p:ext>
            </p:extLst>
          </p:nvPr>
        </p:nvGraphicFramePr>
        <p:xfrm>
          <a:off x="1835150" y="1834821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794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26" name="25 - Εικόνα" descr="pic6.jpg"/>
          <p:cNvPicPr>
            <a:picLocks noChangeAspect="1"/>
          </p:cNvPicPr>
          <p:nvPr/>
        </p:nvPicPr>
        <p:blipFill>
          <a:blip r:embed="rId3" cstate="print"/>
          <a:srcRect r="24000" b="4681"/>
          <a:stretch>
            <a:fillRect/>
          </a:stretch>
        </p:blipFill>
        <p:spPr>
          <a:xfrm>
            <a:off x="609600" y="4343400"/>
            <a:ext cx="1085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53498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6005"/>
              </p:ext>
            </p:extLst>
          </p:nvPr>
        </p:nvGraphicFramePr>
        <p:xfrm>
          <a:off x="1835150" y="1834821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5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318203"/>
            <a:ext cx="1015797" cy="1015797"/>
          </a:xfrm>
          <a:prstGeom prst="rect">
            <a:avLst/>
          </a:prstGeom>
        </p:spPr>
      </p:pic>
      <p:sp>
        <p:nvSpPr>
          <p:cNvPr id="17" name="16 - Ορθογώνιο"/>
          <p:cNvSpPr/>
          <p:nvPr/>
        </p:nvSpPr>
        <p:spPr>
          <a:xfrm>
            <a:off x="0" y="562987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id, author, title, price, 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, description</a:t>
            </a:r>
          </a:p>
          <a:p>
            <a:r>
              <a:rPr lang="el-GR" sz="1600" i="1" dirty="0" smtClean="0">
                <a:solidFill>
                  <a:srgbClr val="3333FF"/>
                </a:solidFill>
              </a:rPr>
              <a:t>32245, Αναγνωστόπουλος Χρήστος</a:t>
            </a:r>
            <a:r>
              <a:rPr lang="el-GR" sz="1600" i="1" dirty="0">
                <a:solidFill>
                  <a:srgbClr val="3333FF"/>
                </a:solidFill>
              </a:rPr>
              <a:t>, Εισαγωγή στην </a:t>
            </a:r>
            <a:r>
              <a:rPr lang="el-GR" sz="1600" i="1" dirty="0" smtClean="0">
                <a:solidFill>
                  <a:srgbClr val="3333FF"/>
                </a:solidFill>
              </a:rPr>
              <a:t>επεξεργασία εικόνας, 55, 01/09/2012</a:t>
            </a:r>
            <a:r>
              <a:rPr lang="el-GR" sz="1600" i="1" dirty="0">
                <a:solidFill>
                  <a:srgbClr val="3333FF"/>
                </a:solidFill>
              </a:rPr>
              <a:t>, Το βιβλίο αυτό περιγράφει ...</a:t>
            </a:r>
          </a:p>
          <a:p>
            <a:endParaRPr lang="el-GR" dirty="0" smtClean="0"/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0526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5828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447800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6002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19812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0" y="4795897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i="1" dirty="0" smtClean="0"/>
              <a:t>     &lt;book&gt;</a:t>
            </a:r>
            <a:endParaRPr lang="el-GR" sz="1600" i="1" dirty="0" smtClean="0"/>
          </a:p>
          <a:p>
            <a:pPr lvl="0"/>
            <a:r>
              <a:rPr lang="en-US" sz="1600" i="1" dirty="0" smtClean="0"/>
              <a:t>	&lt;id&gt;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</a:t>
            </a:r>
            <a:r>
              <a:rPr lang="en-US" sz="1600" i="1" dirty="0" smtClean="0"/>
              <a:t>&lt;/id&gt;</a:t>
            </a:r>
          </a:p>
          <a:p>
            <a:r>
              <a:rPr lang="en-US" sz="1600" i="1" dirty="0" smtClean="0"/>
              <a:t>	&lt;author&gt;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Αναγνωστόπουλος Χρήστος </a:t>
            </a:r>
            <a:r>
              <a:rPr lang="en-US" sz="1600" i="1" dirty="0" smtClean="0"/>
              <a:t>&lt;/author&gt;</a:t>
            </a:r>
          </a:p>
          <a:p>
            <a:pPr lvl="0"/>
            <a:r>
              <a:rPr lang="en-US" sz="1600" i="1" dirty="0" smtClean="0"/>
              <a:t>	&lt;title&gt;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Εισαγωγή στην 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επεξεργασία εικόνας</a:t>
            </a:r>
            <a:r>
              <a:rPr lang="en-US" sz="1600" i="1" dirty="0" smtClean="0"/>
              <a:t>&lt;/title&gt;</a:t>
            </a:r>
          </a:p>
          <a:p>
            <a:pPr algn="l"/>
            <a:r>
              <a:rPr lang="en-US" sz="1600" i="1" dirty="0" smtClean="0"/>
              <a:t>	&lt;price&gt;</a:t>
            </a:r>
            <a:r>
              <a:rPr lang="el-GR" sz="1600" i="1" dirty="0" smtClean="0">
                <a:solidFill>
                  <a:srgbClr val="0066FF"/>
                </a:solidFill>
              </a:rPr>
              <a:t>55</a:t>
            </a:r>
            <a:r>
              <a:rPr lang="en-US" sz="1600" i="1" dirty="0" smtClean="0"/>
              <a:t>&lt;/price&gt;</a:t>
            </a:r>
          </a:p>
          <a:p>
            <a:pPr lvl="0"/>
            <a:r>
              <a:rPr lang="en-US" sz="1600" i="1" dirty="0" smtClean="0"/>
              <a:t>	&lt;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</a:t>
            </a:r>
            <a:r>
              <a:rPr lang="en-US" sz="1600" i="1" dirty="0" smtClean="0"/>
              <a:t>&lt;/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</a:p>
          <a:p>
            <a:pPr lvl="0"/>
            <a:r>
              <a:rPr lang="en-US" sz="1600" i="1" dirty="0" smtClean="0"/>
              <a:t>	&lt;description&gt;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l-GR" sz="1600" i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Το βιβλίο αυτό περιγράφει ..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.</a:t>
            </a:r>
            <a:r>
              <a:rPr lang="en-US" sz="1600" i="1" dirty="0" smtClean="0"/>
              <a:t>&lt;/description&gt;</a:t>
            </a:r>
          </a:p>
          <a:p>
            <a:pPr algn="l"/>
            <a:r>
              <a:rPr lang="en-US" sz="1600" i="1" dirty="0" smtClean="0"/>
              <a:t>       &lt;/book&gt;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810000"/>
            <a:ext cx="942975" cy="942975"/>
          </a:xfrm>
          <a:prstGeom prst="rect">
            <a:avLst/>
          </a:prstGeom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20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4479"/>
              </p:ext>
            </p:extLst>
          </p:nvPr>
        </p:nvGraphicFramePr>
        <p:xfrm>
          <a:off x="1835150" y="144302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Χρήστος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στην επεξεργασία</a:t>
                      </a:r>
                    </a:p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εικόνας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Το βιβλίο αυτό περιγράφει ...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23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3340</TotalTime>
  <Words>1312</Words>
  <Application>Microsoft Macintosh PowerPoint</Application>
  <PresentationFormat>On-screen Show (4:3)</PresentationFormat>
  <Paragraphs>986</Paragraphs>
  <Slides>34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 (Πρωτόγνωρα) Δεδομένα για την Οικονομία   Σύντομη τεχνική ανάλυση</vt:lpstr>
      <vt:lpstr>Τι θα καλύψουμε</vt:lpstr>
      <vt:lpstr>Ανοικτά Δεδομένα – Πρότυπα</vt:lpstr>
      <vt:lpstr>Ανοικτά Δεδομένα – Πρότυπα</vt:lpstr>
      <vt:lpstr>Ανοικτά Δεδομένα – Πρότυπα</vt:lpstr>
      <vt:lpstr>Από τα Ανοικτά στα Σημασιολογικά Δεδομένα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Μην ξεχαστούμε … μιλάμε για Οικονομία</vt:lpstr>
      <vt:lpstr>PowerPoint Presentation</vt:lpstr>
      <vt:lpstr>Μοντελοποίηση (ΔΙ@ΥΓΕΙΑ)</vt:lpstr>
      <vt:lpstr>PowerPoint Presentation</vt:lpstr>
      <vt:lpstr>Μοντελοποίηση (ΕΣΗΔΗΣ)</vt:lpstr>
      <vt:lpstr>PowerPoint Presentation</vt:lpstr>
      <vt:lpstr>Το αποτέλεσμα … Διασύνδεση</vt:lpstr>
      <vt:lpstr>PowerPoint Presentation</vt:lpstr>
      <vt:lpstr>… και άλλες Διασυνδέσεις !!!</vt:lpstr>
      <vt:lpstr>… και άλλες Διασυνδέσεις !!!</vt:lpstr>
      <vt:lpstr>Ερωτήσεις - Σχόλια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(Ανοικτά Δεδομένα)</dc:title>
  <dc:creator>XSOZ</dc:creator>
  <cp:lastModifiedBy>Ioannis Anagnostopoulos</cp:lastModifiedBy>
  <cp:revision>201</cp:revision>
  <dcterms:created xsi:type="dcterms:W3CDTF">2015-01-03T18:01:35Z</dcterms:created>
  <dcterms:modified xsi:type="dcterms:W3CDTF">2015-11-13T15:25:46Z</dcterms:modified>
</cp:coreProperties>
</file>